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64" r:id="rId8"/>
    <p:sldId id="267" r:id="rId9"/>
    <p:sldId id="269" r:id="rId10"/>
    <p:sldId id="268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embeddedFontLst>
    <p:embeddedFont>
      <p:font typeface="Pretendard Variable ExtraBold" panose="02000003000000020004" pitchFamily="2" charset="-127"/>
      <p:bold r:id="rId25"/>
    </p:embeddedFont>
    <p:embeddedFont>
      <p:font typeface="Pretendard" panose="02000503000000020004" pitchFamily="50" charset="-127"/>
      <p:regular r:id="rId26"/>
      <p:bold r:id="rId27"/>
    </p:embeddedFont>
    <p:embeddedFont>
      <p:font typeface="Pretendard ExtraBold" panose="02000903000000020004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02F"/>
    <a:srgbClr val="FFF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1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49C6-B227-B443-14DE-98FB2D12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F62316-DCFE-2BA2-94B6-B6A0BFF2A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19F09-7CF1-8D07-C2A2-AE9C8D07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99A39B-CD6E-ECBA-C1A5-6FB494A1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37F62-B630-DEDC-E6EA-42D3B0C4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1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F11E4-E537-64E1-39BA-302153F4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BAF9E3-E683-A0B8-E672-95DCDF5D5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A96CC-45FC-58B8-6E11-FECEDA3D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F79AB-E7CB-2B8E-83EA-DCDD5826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1A53B-7487-FD30-72E4-48EE9625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18D8D3-B625-7BDE-D3BB-6EA8D6D69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2FA05E-1F3C-1502-8D7B-4CA8C8049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029B8-2D91-989A-74A3-EC58B2C2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D30BE-2BD5-DE21-0CFA-C59F2D0E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8D70E-94DA-407C-1739-6991EAE4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5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D23EF-31C7-78C4-14AA-11FE4DB8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160E4-D449-5406-93A4-B09FD443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1A40F-4323-773B-DA68-ABB95F71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54B63-4164-9081-DFA2-D4383DFE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AFAA3-5886-2808-A3A4-EB93DDD9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4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108F9-619D-44B8-9933-84688C6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635AE-A545-1288-C530-A88F08EBE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BA08A-1215-01B8-C82A-3F882784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9706F-F182-313B-8FB0-436D39F1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52BA8-53BA-0BC0-001C-217780D1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8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022BD-9CA0-18D3-B0B0-D73F59C7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EA24B-ACD4-443C-990B-B5A458DEE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8614A8-DB9B-94AF-EE9A-F5AC8FF09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0A6AB-2A96-E538-7451-26CE82E9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2FC8DB-72EC-B3F3-F3CF-BE37C833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7AB0C-48A4-DDDC-8FA6-39A7CD05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36AA8-D096-3013-3E87-4F37A611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1C30F-3B51-F4BD-2B93-DC2255F46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9CF33-6600-9476-8459-890A34CBF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13A2F9-D0F0-0BFD-5D8E-7FBBED15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948883-D1CE-AEBD-E0CB-658AF03BF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23B67A-B69C-B47E-9AF1-AA53B71E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C4FD87-E266-BE8A-98B3-492E140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83DBB4-9F24-3C3C-AAE6-594638D5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7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9BE3E-0A11-5747-D536-29278C1F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594EA-DD86-2A2B-E4CA-7DB920AA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DACE1C-2D4B-BD4A-EC92-87CC95E5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3968AA-007B-713A-0E8F-3784DC28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9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D4E69F-6E99-B6C8-F938-D354B7C6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23EBC9-6332-7EAD-D521-73E719FE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20831-6678-F41C-B3FF-4062BD6C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9160-0364-562A-3B22-783D2A21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40C9C-D985-F6BD-B621-3A71CB2A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9B390-31E9-3C71-6192-40CFFBF3F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9556E-6F7D-9134-D8B2-78BFB7BB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FB2CB-1C2A-3219-31EC-63B749C9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0C65A-BD9C-7917-4B96-956E4FDF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4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B466F-2331-C690-ADEA-1BD16760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453841-748B-2CE5-4527-FDD8F326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386420-9C86-34F8-2B22-228F0B29E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59D2CF-9F3F-6B6F-325F-91DF59A8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4524D-B62C-6F5D-A8DE-358FEA01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E58916-ACA9-057F-0774-F9D632C2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43AA0B-8655-6B81-D1ED-82CB5ED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CCBC96-16BC-5E86-3CA6-AB44F9B8F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C4BED-8A39-618C-86F3-B419A15A7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E37C2D-6201-484E-99FA-38A02DE956B5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02B0E-1FDE-AFAE-0EAE-87B18346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5C36A-77F3-36BC-C0E9-2F1EDA454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4BCA5-4878-450B-B278-D37A3F2E3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5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oosemii.streamlit.ap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892D08-E526-E688-BD39-14CC868A4CB4}"/>
              </a:ext>
            </a:extLst>
          </p:cNvPr>
          <p:cNvSpPr/>
          <p:nvPr/>
        </p:nvSpPr>
        <p:spPr>
          <a:xfrm>
            <a:off x="0" y="0"/>
            <a:ext cx="12192000" cy="2281382"/>
          </a:xfrm>
          <a:prstGeom prst="rect">
            <a:avLst/>
          </a:prstGeom>
          <a:solidFill>
            <a:srgbClr val="C300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ECC2D0-C0DC-F72D-95DD-0967CCE2E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🧽수세미✨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D29EB2-23A8-2823-B92E-A66193F7D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수강신청이 어려운 세종대 학생들을 위한 도우미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https://soosemii.streamlit.app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53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82892-E337-550F-3208-0FFD1C00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Marketplace: Upstage">
            <a:extLst>
              <a:ext uri="{FF2B5EF4-FFF2-40B4-BE49-F238E27FC236}">
                <a16:creationId xmlns:a16="http://schemas.microsoft.com/office/drawing/2014/main" id="{8FFD8495-B9AE-C7A4-2502-28303D299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72" y="5287266"/>
            <a:ext cx="3721017" cy="12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888E57-219A-635C-2629-13F68E80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Parser? Loader?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DAB830-0B4A-ED96-FE62-60B00632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60500"/>
            <a:ext cx="3340828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266408-2FEA-C5E5-D4A4-85254CA3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00" y="1460500"/>
            <a:ext cx="3340828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8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4D4B9-6329-4906-B29F-C0963CBFB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C589-56C2-D225-A552-1AE7EB1EF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Splitter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B9E615-6AFC-FF21-A0E8-62F447A79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RecursiveChracterTextSplitter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()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93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873E2-C844-329B-AE89-9DF3942B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971C4-FFEB-AB1B-A96E-E7B4964F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Why Split?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F1ECF-556A-F009-6D8A-FEC54989F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Upstage Document Parser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PDF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Markdown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분류했으나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기준으로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Parsing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</a:t>
            </a:r>
            <a:r>
              <a:rPr lang="en-US" altLang="ko-KR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max_length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</a:t>
            </a:r>
            <a:r>
              <a:rPr lang="en-US" altLang="ko-KR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windo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훌쩍 넘김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(4000 &lt;&lt;&lt; 5072)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0D8BE8-0845-6790-64C4-D9D3105AB2D6}"/>
              </a:ext>
            </a:extLst>
          </p:cNvPr>
          <p:cNvSpPr/>
          <p:nvPr/>
        </p:nvSpPr>
        <p:spPr>
          <a:xfrm>
            <a:off x="2216727" y="4014209"/>
            <a:ext cx="7758546" cy="111197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편의성과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 Token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절약을 위해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2000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split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6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B0A33-F9C3-76FC-B7E0-9069FDCA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40A5E-065F-28EE-AB02-08782BF48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Embedding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B5D44E-3E29-D3D9-6445-1A83103E5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UpstageEmbedding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(model=“passage-embedding”)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6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6B061-122E-3A36-F9AE-7BDF6B8FA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C8470-1E83-8F1F-D465-612884A5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UpstageEmbedding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3876D-D74B-1D63-8D5D-155E9CD6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474841"/>
            <a:ext cx="7106642" cy="2534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C894EC-D291-1627-32F4-73E7144F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3" y="2077271"/>
            <a:ext cx="10733919" cy="33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8493A-742C-B586-7427-0DDF4652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F738D-A862-3FC8-A564-25AD56D6E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Store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CC8249-E6E7-13D9-A65E-3B03E32A9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Chroma DB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1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E499A-E925-2EB0-D768-575FFFA0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A9612-59D6-BB8E-D541-70277F09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Chroma DB</a:t>
            </a:r>
            <a:endParaRPr lang="ko-KR" altLang="en-US" dirty="0"/>
          </a:p>
        </p:txBody>
      </p:sp>
      <p:pic>
        <p:nvPicPr>
          <p:cNvPr id="2050" name="Picture 2" descr="Document Q&amp;A with ChromaDB | Google AI for Developers">
            <a:extLst>
              <a:ext uri="{FF2B5EF4-FFF2-40B4-BE49-F238E27FC236}">
                <a16:creationId xmlns:a16="http://schemas.microsoft.com/office/drawing/2014/main" id="{56CEBC01-16C5-0051-DD11-596D6BDC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0814"/>
            <a:ext cx="6197600" cy="349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1558B-7E2D-7DFA-13FA-C0F3D82E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254" y="2244435"/>
            <a:ext cx="4075545" cy="393252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오픈소스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Retriever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지원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프로덕션에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일부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 가능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…?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40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93796-1502-06B6-4B0F-85B52C4C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FEF9E-4F12-1C6A-65BF-101E8C25B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Retriever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DCA98D-58D9-2102-7DB9-BE1C48644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EnsembleRetriever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BM25 Retriever + </a:t>
            </a: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MultiVector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Retriever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63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0625A-A3A6-A5C8-08F2-5EC97DEF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7129E-9D18-B245-A856-AD6F9267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EnsembleRetriever</a:t>
            </a:r>
            <a:endParaRPr lang="ko-KR" altLang="en-US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47754-6224-2310-6CAD-51334E4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17" y="1930399"/>
            <a:ext cx="4075545" cy="393252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Sparse + Dense</a:t>
            </a:r>
          </a:p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벡터 차원이 희소할수록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Keyword Search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강함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벡터 차원이 밀집될수록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Semantic Search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강함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수강편람 검색은 과목명 등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Keyword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문단 위주의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Semantic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둘 다 필요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Ensemble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비율은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5:5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84629-5323-09C6-B6FC-A1B89DA2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40061"/>
            <a:ext cx="6883399" cy="35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A3E9A-8726-75E6-4516-82883681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DD956-129A-3276-91D1-5BD44CB60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09B39-3A30-2A2E-26B2-C36C57590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Google Gemini-1.5-flash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84334-A77B-3396-9A98-5E82DD1D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수강편람은 왜 어려울까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B205FD-495A-AD39-1A68-AB03DC375828}"/>
              </a:ext>
            </a:extLst>
          </p:cNvPr>
          <p:cNvSpPr/>
          <p:nvPr/>
        </p:nvSpPr>
        <p:spPr>
          <a:xfrm>
            <a:off x="838200" y="3052618"/>
            <a:ext cx="3131128" cy="12099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처음 겪어보는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수강신청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09FA7F-8CF9-9975-80E0-B475ADB56419}"/>
              </a:ext>
            </a:extLst>
          </p:cNvPr>
          <p:cNvSpPr/>
          <p:nvPr/>
        </p:nvSpPr>
        <p:spPr>
          <a:xfrm>
            <a:off x="4530436" y="3052618"/>
            <a:ext cx="3131128" cy="12099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익숙하지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않은 대학교 문법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B7C0D6-10E5-8B46-773C-D2566DD57039}"/>
              </a:ext>
            </a:extLst>
          </p:cNvPr>
          <p:cNvSpPr/>
          <p:nvPr/>
        </p:nvSpPr>
        <p:spPr>
          <a:xfrm>
            <a:off x="8222672" y="3052618"/>
            <a:ext cx="3131128" cy="12099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방대한 문서에 흩어져 있는 자료</a:t>
            </a:r>
          </a:p>
        </p:txBody>
      </p:sp>
    </p:spTree>
    <p:extLst>
      <p:ext uri="{BB962C8B-B14F-4D97-AF65-F5344CB8AC3E}">
        <p14:creationId xmlns:p14="http://schemas.microsoft.com/office/powerpoint/2010/main" val="1302695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80FFF-73A5-3B44-D4AC-1CFB90C0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00064-98D1-2FAF-FDDC-DC114CD3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Why flash?</a:t>
            </a:r>
            <a:endParaRPr lang="ko-KR" altLang="en-US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16630-CD08-607C-5214-8D2D169D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17" y="1930399"/>
            <a:ext cx="4075545" cy="393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가격 때문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D8D33A-7FC6-30F9-DBFD-F3B7B6D0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51311" cy="44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6673E-4600-3319-1B57-A186F85F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DFAE3-6B20-C50F-4C55-6F3C276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Performance</a:t>
            </a:r>
            <a:endParaRPr lang="ko-KR" altLang="en-US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8721B6-53D9-C5E0-06CF-288EE1C5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61" y="1428751"/>
            <a:ext cx="9308704" cy="47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FC1A8-128C-6DC2-A58F-8A913EB6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3499E-D3FB-0234-ED09-4520DE7E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Why flash?</a:t>
            </a:r>
            <a:endParaRPr lang="ko-KR" altLang="en-US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259D37-EE0F-D592-BEE6-9010B25F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59" y="1183538"/>
            <a:ext cx="5016136" cy="5249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7EB246-5439-596A-C1A7-DFA31B76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29" y="1926810"/>
            <a:ext cx="4629796" cy="3762900"/>
          </a:xfrm>
          <a:prstGeom prst="rect">
            <a:avLst/>
          </a:prstGeom>
        </p:spPr>
      </p:pic>
      <p:pic>
        <p:nvPicPr>
          <p:cNvPr id="4098" name="Picture 2" descr="'다시 보니 선녀 같다' 드립의 뜻과 유래(feat.주성치) : 네이버 블로그">
            <a:extLst>
              <a:ext uri="{FF2B5EF4-FFF2-40B4-BE49-F238E27FC236}">
                <a16:creationId xmlns:a16="http://schemas.microsoft.com/office/drawing/2014/main" id="{D9153794-2AAB-252B-36C4-6CD458EE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9" y="1690688"/>
            <a:ext cx="6838661" cy="37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2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6DBA-6CEB-DD2A-7DB7-16D1227B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7FB41-F2E7-4722-9386-D2F60849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5709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43139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1AEEB-C1B8-0CB1-A909-48E206D1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F8B44-55F2-B97D-13D0-2D72445F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CRA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봇과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함께라면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F3C37B-113A-5338-1F4D-C0F2E17A9DA6}"/>
              </a:ext>
            </a:extLst>
          </p:cNvPr>
          <p:cNvGrpSpPr/>
          <p:nvPr/>
        </p:nvGrpSpPr>
        <p:grpSpPr>
          <a:xfrm>
            <a:off x="838200" y="3052618"/>
            <a:ext cx="10515600" cy="1209964"/>
            <a:chOff x="838200" y="3052618"/>
            <a:chExt cx="10515600" cy="120996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4309182-01A4-A2D8-4607-6A58D0EBADDD}"/>
                </a:ext>
              </a:extLst>
            </p:cNvPr>
            <p:cNvSpPr/>
            <p:nvPr/>
          </p:nvSpPr>
          <p:spPr>
            <a:xfrm>
              <a:off x="838200" y="305261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처음 겪어보는 </a:t>
              </a: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‘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수강신청</a:t>
              </a: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’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7BE3998-A1D4-96E3-7ACA-3DA395F13839}"/>
                </a:ext>
              </a:extLst>
            </p:cNvPr>
            <p:cNvSpPr/>
            <p:nvPr/>
          </p:nvSpPr>
          <p:spPr>
            <a:xfrm>
              <a:off x="4530436" y="305261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익숙하지 않은 대학교 문법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55B1DAD-D300-F548-C3E7-5C4834E77A6C}"/>
                </a:ext>
              </a:extLst>
            </p:cNvPr>
            <p:cNvSpPr/>
            <p:nvPr/>
          </p:nvSpPr>
          <p:spPr>
            <a:xfrm>
              <a:off x="8222672" y="305261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방대한 문서에 흩어져 있는 자료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18D712-FC3B-265B-229A-D8257EBFFEF2}"/>
              </a:ext>
            </a:extLst>
          </p:cNvPr>
          <p:cNvGrpSpPr/>
          <p:nvPr/>
        </p:nvGrpSpPr>
        <p:grpSpPr>
          <a:xfrm>
            <a:off x="838200" y="3888508"/>
            <a:ext cx="10515600" cy="1209964"/>
            <a:chOff x="838200" y="3888508"/>
            <a:chExt cx="10515600" cy="120996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F9DEEA-A872-1449-94F5-D353C70E119F}"/>
                </a:ext>
              </a:extLst>
            </p:cNvPr>
            <p:cNvSpPr/>
            <p:nvPr/>
          </p:nvSpPr>
          <p:spPr>
            <a:xfrm>
              <a:off x="838200" y="388850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대화를 통해 보다 쉽게 접근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BA98D5-2DF0-9A46-A4D4-C9F7A512DF23}"/>
                </a:ext>
              </a:extLst>
            </p:cNvPr>
            <p:cNvSpPr/>
            <p:nvPr/>
          </p:nvSpPr>
          <p:spPr>
            <a:xfrm>
              <a:off x="4530436" y="388850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익숙한 일상어로 정보 제공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D9A0E99-0C64-BB28-8CC9-47A3D55E0E5B}"/>
                </a:ext>
              </a:extLst>
            </p:cNvPr>
            <p:cNvSpPr/>
            <p:nvPr/>
          </p:nvSpPr>
          <p:spPr>
            <a:xfrm>
              <a:off x="8222672" y="3888508"/>
              <a:ext cx="3131128" cy="1209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페이지 수를 함께 제공해 사용자가 </a:t>
              </a: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Cross-check 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가능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6980F7-F146-F59F-0F1D-E3F4D6157A81}"/>
              </a:ext>
            </a:extLst>
          </p:cNvPr>
          <p:cNvSpPr txBox="1"/>
          <p:nvPr/>
        </p:nvSpPr>
        <p:spPr>
          <a:xfrm>
            <a:off x="2641600" y="5394037"/>
            <a:ext cx="69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목적은 결국 </a:t>
            </a:r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36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리터러시</a:t>
            </a:r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향상</a:t>
            </a:r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”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6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00299 -0.15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BCB-B0B1-11C5-F1AD-756D756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4C76E-9BC9-FD74-57EA-119970A6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수강편람을 벡터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업로드하여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질문과 유사한 정보를 검색하여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답변에 포함</a:t>
            </a: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정보가 명시된 페이지 수를 함께 출력하여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Cross-check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지원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58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4716E-425D-0AD8-D321-E9384E3B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FCAF6-37FF-D7C8-06EF-6F0F834C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UI: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Document Loader: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UpstageDocumentParseLoader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Vector DB: Chroma DB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Retreiver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MultiVectorRetriver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+ BM25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Retriver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Ensemble</a:t>
            </a: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Embedding: Upstage Embedding “embedding-passage”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LLM: Google Gemini-1.5-flash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 구현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LangChain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69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E3AC0-476E-82B7-DBE6-6AE6067A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C5883-9CBC-B937-CB5C-78696E80F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What is RAG?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45F78A-DFBF-4C87-55D3-254F21EE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Retrieval Augmented Generation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57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832FD4-F0CA-A0CA-27A4-2228376D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3" y="704635"/>
            <a:ext cx="10834540" cy="54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0127F-7037-6AC0-0E5F-BF1527A9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2D36CE-91F3-0A9E-DD19-61CCE919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3" y="704635"/>
            <a:ext cx="10834540" cy="54487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E37B3E-985C-AA14-54AF-6EAD0E94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6" y="696962"/>
            <a:ext cx="10635574" cy="54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3D7EE-DC09-B09F-84F8-E7BA67C3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82AB-6F57-EE0C-47FA-559B66084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Loader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04177-2609-FF20-1F46-83BE1E108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UpstageDocumentParseLoader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29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268</Words>
  <Application>Microsoft Office PowerPoint</Application>
  <PresentationFormat>와이드스크린</PresentationFormat>
  <Paragraphs>63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Pretendard</vt:lpstr>
      <vt:lpstr>Pretendard ExtraBold</vt:lpstr>
      <vt:lpstr>Pretendard Variable ExtraBold</vt:lpstr>
      <vt:lpstr>Arial</vt:lpstr>
      <vt:lpstr>맑은 고딕</vt:lpstr>
      <vt:lpstr>Office 테마</vt:lpstr>
      <vt:lpstr>🧽수세미✨</vt:lpstr>
      <vt:lpstr>수강편람은 왜 어려울까?</vt:lpstr>
      <vt:lpstr>CRA봇과 함께라면?</vt:lpstr>
      <vt:lpstr>기능</vt:lpstr>
      <vt:lpstr>Stacks</vt:lpstr>
      <vt:lpstr>What is RAG?</vt:lpstr>
      <vt:lpstr>PowerPoint 프레젠테이션</vt:lpstr>
      <vt:lpstr>PowerPoint 프레젠테이션</vt:lpstr>
      <vt:lpstr>Loader</vt:lpstr>
      <vt:lpstr>Parser? Loader?</vt:lpstr>
      <vt:lpstr>Splitter</vt:lpstr>
      <vt:lpstr>Why Split?</vt:lpstr>
      <vt:lpstr>Embedding</vt:lpstr>
      <vt:lpstr>UpstageEmbedding</vt:lpstr>
      <vt:lpstr>Store</vt:lpstr>
      <vt:lpstr>Chroma DB</vt:lpstr>
      <vt:lpstr>Retriever</vt:lpstr>
      <vt:lpstr>EnsembleRetriever</vt:lpstr>
      <vt:lpstr>LLM</vt:lpstr>
      <vt:lpstr>Why flash?</vt:lpstr>
      <vt:lpstr>Performance</vt:lpstr>
      <vt:lpstr>Why flash?</vt:lpstr>
      <vt:lpstr>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catus cio</dc:creator>
  <cp:lastModifiedBy>catus cio</cp:lastModifiedBy>
  <cp:revision>3</cp:revision>
  <dcterms:created xsi:type="dcterms:W3CDTF">2025-01-19T14:41:01Z</dcterms:created>
  <dcterms:modified xsi:type="dcterms:W3CDTF">2025-01-21T21:33:55Z</dcterms:modified>
</cp:coreProperties>
</file>